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T Sans Narrow"/>
      <p:regular r:id="rId27"/>
      <p:bold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TSansNarrow-bold.fntdata"/><Relationship Id="rId27" Type="http://schemas.openxmlformats.org/officeDocument/2006/relationships/font" Target="fonts/PTSansNarrow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0a46276a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0a46276a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6dbb185ea_2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6dbb185ea_2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06fde7dc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06fde7dc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6dbb185ea_2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6dbb185ea_2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06fde7dc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06fde7dc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10fb1c6d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10fb1c6d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def84b78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def84b78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dbb185ea_2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dbb185ea_2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6dbb185ea_2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6dbb185ea_2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0a46276a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0a46276a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6dbb185ea_2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6dbb185ea_2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06fde7dc2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06fde7dc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6dbb185ea_2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6dbb185ea_2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6dbb185ea_2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6dbb185ea_2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6dbb185ea_2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6dbb185ea_2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196d210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196d210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6dbb185ea_2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6dbb185ea_2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0a46276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0a46276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0a46276a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0a46276a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0a46276a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0a46276a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11.jpg"/><Relationship Id="rId6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19.jpg"/><Relationship Id="rId5" Type="http://schemas.openxmlformats.org/officeDocument/2006/relationships/image" Target="../media/image23.jpg"/><Relationship Id="rId6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Relationship Id="rId4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gif"/><Relationship Id="rId4" Type="http://schemas.openxmlformats.org/officeDocument/2006/relationships/image" Target="../media/image2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2.jpg"/><Relationship Id="rId5" Type="http://schemas.openxmlformats.org/officeDocument/2006/relationships/image" Target="../media/image7.png"/><Relationship Id="rId6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675701"/>
            <a:ext cx="7136700" cy="10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r>
              <a:rPr lang="zh-TW" sz="4177"/>
              <a:t>期末報告</a:t>
            </a:r>
            <a:endParaRPr sz="4177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844"/>
              <a:t>智能道路偵測系統</a:t>
            </a:r>
            <a:endParaRPr sz="5844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664849"/>
            <a:ext cx="4870500" cy="12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t/>
            </a:r>
            <a:endParaRPr sz="1490"/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zh-TW" sz="1490"/>
              <a:t>B06501015 土木四 周遠同</a:t>
            </a:r>
            <a:endParaRPr sz="1490"/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t/>
            </a:r>
            <a:endParaRPr sz="1490"/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zh-TW" sz="1490"/>
              <a:t>B06501103 土木四 何文杰</a:t>
            </a:r>
            <a:endParaRPr sz="1490"/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t/>
            </a:r>
            <a:endParaRPr sz="1490"/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zh-TW" sz="1490"/>
              <a:t>B06501075 土木四 潘佳旻</a:t>
            </a:r>
            <a:endParaRPr sz="1490"/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t/>
            </a:r>
            <a:endParaRPr sz="1490"/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zh-TW" sz="1490"/>
              <a:t>B07501119 土木三 郭昕妮</a:t>
            </a:r>
            <a:endParaRPr sz="1979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四</a:t>
            </a:r>
            <a:r>
              <a:rPr lang="zh-TW"/>
              <a:t>、 </a:t>
            </a:r>
            <a:r>
              <a:rPr lang="zh-TW"/>
              <a:t>結果呈現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python tkinter GUI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累加角度，更新前進方向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425" y="2011475"/>
            <a:ext cx="4675050" cy="291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台大校園 - 過程</a:t>
            </a:r>
            <a:endParaRPr/>
          </a:p>
        </p:txBody>
      </p:sp>
      <p:grpSp>
        <p:nvGrpSpPr>
          <p:cNvPr id="139" name="Google Shape;139;p23"/>
          <p:cNvGrpSpPr/>
          <p:nvPr/>
        </p:nvGrpSpPr>
        <p:grpSpPr>
          <a:xfrm>
            <a:off x="5746950" y="1152425"/>
            <a:ext cx="3194057" cy="3686274"/>
            <a:chOff x="5442150" y="1152425"/>
            <a:chExt cx="3194057" cy="3686274"/>
          </a:xfrm>
        </p:grpSpPr>
        <p:pic>
          <p:nvPicPr>
            <p:cNvPr id="140" name="Google Shape;14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42150" y="1152425"/>
              <a:ext cx="3194057" cy="36862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1" name="Google Shape;141;p23"/>
            <p:cNvCxnSpPr/>
            <p:nvPr/>
          </p:nvCxnSpPr>
          <p:spPr>
            <a:xfrm>
              <a:off x="7067350" y="3765750"/>
              <a:ext cx="0" cy="1434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23"/>
            <p:cNvCxnSpPr/>
            <p:nvPr/>
          </p:nvCxnSpPr>
          <p:spPr>
            <a:xfrm rot="10800000">
              <a:off x="5725125" y="3902075"/>
              <a:ext cx="1349400" cy="72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23"/>
            <p:cNvCxnSpPr/>
            <p:nvPr/>
          </p:nvCxnSpPr>
          <p:spPr>
            <a:xfrm flipH="1">
              <a:off x="5696600" y="2617350"/>
              <a:ext cx="523800" cy="288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23"/>
            <p:cNvCxnSpPr/>
            <p:nvPr/>
          </p:nvCxnSpPr>
          <p:spPr>
            <a:xfrm>
              <a:off x="5703625" y="2646075"/>
              <a:ext cx="28800" cy="12633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152425"/>
            <a:ext cx="5244022" cy="374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台大校園 - 過程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00" y="1266325"/>
            <a:ext cx="3736223" cy="184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493" y="1266325"/>
            <a:ext cx="3736207" cy="184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175" y="3112875"/>
            <a:ext cx="3736223" cy="186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9979" y="3112903"/>
            <a:ext cx="3736223" cy="186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台大校園 - 結果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250" y="1266325"/>
            <a:ext cx="3909499" cy="209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5250" y="3147550"/>
            <a:ext cx="3909499" cy="18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47550"/>
            <a:ext cx="3833298" cy="18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266325"/>
            <a:ext cx="3833298" cy="18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台大校園 - 結果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寬度調整前</a:t>
            </a:r>
            <a:endParaRPr/>
          </a:p>
        </p:txBody>
      </p:sp>
      <p:sp>
        <p:nvSpPr>
          <p:cNvPr id="170" name="Google Shape;170;p26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寬度調整後</a:t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73101"/>
            <a:ext cx="4147948" cy="233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350" y="1773100"/>
            <a:ext cx="4147950" cy="2333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台大校園 - 結果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寬度調整前</a:t>
            </a:r>
            <a:endParaRPr/>
          </a:p>
        </p:txBody>
      </p:sp>
      <p:sp>
        <p:nvSpPr>
          <p:cNvPr id="179" name="Google Shape;179;p27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寬度調整後</a:t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338" y="1788438"/>
            <a:ext cx="357187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38" y="1855788"/>
            <a:ext cx="362902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台大校園 - 結果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5% - 10% of “error” VP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Environmental limitation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Unsteady hands on recording </a:t>
            </a:r>
            <a:r>
              <a:rPr lang="zh-TW"/>
              <a:t>process</a:t>
            </a:r>
            <a:r>
              <a:rPr lang="zh-TW"/>
              <a:t>.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425" y="1028725"/>
            <a:ext cx="3258015" cy="368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 rotWithShape="1">
          <a:blip r:embed="rId4">
            <a:alphaModFix/>
          </a:blip>
          <a:srcRect b="0" l="-1960" r="1960" t="11410"/>
          <a:stretch/>
        </p:blipFill>
        <p:spPr>
          <a:xfrm>
            <a:off x="1131600" y="2207700"/>
            <a:ext cx="2481376" cy="244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SketchUp </a:t>
            </a:r>
            <a:r>
              <a:rPr lang="zh-TW"/>
              <a:t>模擬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4" y="2214250"/>
            <a:ext cx="4052051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423" y="2214250"/>
            <a:ext cx="3078852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SketchUp 模擬 1  -- 結果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50" y="1680312"/>
            <a:ext cx="4399549" cy="24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 rotWithShape="1">
          <a:blip r:embed="rId4">
            <a:alphaModFix/>
          </a:blip>
          <a:srcRect b="0" l="0" r="46955" t="0"/>
          <a:stretch/>
        </p:blipFill>
        <p:spPr>
          <a:xfrm>
            <a:off x="6105900" y="1516275"/>
            <a:ext cx="2382900" cy="28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SketchUp 模擬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50" y="1541400"/>
            <a:ext cx="4033735" cy="283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900" y="1484925"/>
            <a:ext cx="3390499" cy="289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48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b="1" lang="zh-TW" sz="2200">
                <a:solidFill>
                  <a:srgbClr val="FFFFFF"/>
                </a:solidFill>
              </a:rPr>
              <a:t>發想過程</a:t>
            </a:r>
            <a:endParaRPr b="1"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b="1" lang="zh-TW" sz="2200">
                <a:solidFill>
                  <a:srgbClr val="FFFFFF"/>
                </a:solidFill>
              </a:rPr>
              <a:t>步驟</a:t>
            </a:r>
            <a:endParaRPr b="1"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b="1" lang="zh-TW" sz="2200">
                <a:solidFill>
                  <a:srgbClr val="FFFFFF"/>
                </a:solidFill>
              </a:rPr>
              <a:t>台大校園</a:t>
            </a:r>
            <a:endParaRPr b="1"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b="1" lang="zh-TW" sz="2200">
                <a:solidFill>
                  <a:srgbClr val="FFFFFF"/>
                </a:solidFill>
              </a:rPr>
              <a:t>SketchUp模擬</a:t>
            </a:r>
            <a:endParaRPr b="1"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結論</a:t>
            </a:r>
            <a:endParaRPr/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Impact"/>
              <a:buChar char="●"/>
            </a:pPr>
            <a:r>
              <a:rPr lang="zh-TW" sz="2700">
                <a:latin typeface="Impact"/>
                <a:ea typeface="Impact"/>
                <a:cs typeface="Impact"/>
                <a:sym typeface="Impact"/>
              </a:rPr>
              <a:t>應用在現實中，需降低消失點偵測錯誤率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Impact"/>
              <a:buChar char="●"/>
            </a:pPr>
            <a:r>
              <a:rPr lang="zh-TW" sz="2700">
                <a:latin typeface="Impact"/>
                <a:ea typeface="Impact"/>
                <a:cs typeface="Impact"/>
                <a:sym typeface="Impact"/>
              </a:rPr>
              <a:t>未知的環境中迅速建立簡易地圖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Impact"/>
              <a:buChar char="●"/>
            </a:pPr>
            <a:r>
              <a:rPr lang="zh-TW" sz="2700">
                <a:latin typeface="Impact"/>
                <a:ea typeface="Impact"/>
                <a:cs typeface="Impact"/>
                <a:sym typeface="Impact"/>
              </a:rPr>
              <a:t>地下環境地圖建立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5000"/>
              <a:t>謝謝大家！</a:t>
            </a:r>
            <a:endParaRPr sz="5000"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300">
                <a:solidFill>
                  <a:schemeClr val="accent1"/>
                </a:solidFill>
              </a:rPr>
              <a:t>暑假愉快～</a:t>
            </a: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發想過程-背景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5480975" y="1266325"/>
            <a:ext cx="3351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地圖建立步驟繁複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耗費時間與勞力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需要大量資源整合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花費龐大資金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10992" l="0" r="0" t="0"/>
          <a:stretch/>
        </p:blipFill>
        <p:spPr>
          <a:xfrm>
            <a:off x="311700" y="1266325"/>
            <a:ext cx="4714773" cy="330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發想過程-提出想法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800"/>
              <a:t>能否自己製作出簡易判別路況的地圖？</a:t>
            </a:r>
            <a:endParaRPr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利用消失點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375" y="1217005"/>
            <a:ext cx="6151250" cy="34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步驟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一、 從影像中找到正確的平行線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二、利用平行線，計算消失點位置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三、計算轉角向量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四、結果呈現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025" y="2313500"/>
            <a:ext cx="4468900" cy="25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一、 從影像中找到正確的平行線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 every image：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將影像疊一層 GaussianBlur，銳利化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cv2.Canny( )、cv2.HoughLinesP( ) 抓取影像中的直線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設定條件移除錯誤的線（斜率、上半部等）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50" y="2845903"/>
            <a:ext cx="3647750" cy="205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475" y="2845909"/>
            <a:ext cx="3647750" cy="2051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二、 利用平行線，計算消失點位置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 every image：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4.  Pseudo Inverse 計算消失點最佳位置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775" y="2453588"/>
            <a:ext cx="4375745" cy="245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075" y="2259700"/>
            <a:ext cx="3487400" cy="273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三、 計算轉角向量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 every image：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5.  根據消失點，計算轉角向量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00" y="2815400"/>
            <a:ext cx="3702050" cy="20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375" y="2815411"/>
            <a:ext cx="3702050" cy="2082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7050" y="1789175"/>
            <a:ext cx="2694700" cy="8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3350" y="964026"/>
            <a:ext cx="7506374" cy="3404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